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3" r:id="rId4"/>
    <p:sldId id="280" r:id="rId5"/>
    <p:sldId id="282" r:id="rId6"/>
    <p:sldId id="284" r:id="rId7"/>
    <p:sldId id="285" r:id="rId8"/>
    <p:sldId id="286" r:id="rId9"/>
    <p:sldId id="288" r:id="rId10"/>
    <p:sldId id="290" r:id="rId11"/>
    <p:sldId id="291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DE"/>
    <a:srgbClr val="4B4F54"/>
    <a:srgbClr val="4B4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5F896-6CB5-4CB7-9A36-83AA339516AE}" v="41" dt="2019-04-15T21:59:51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50"/>
  </p:normalViewPr>
  <p:slideViewPr>
    <p:cSldViewPr snapToGrid="0" snapToObjects="1">
      <p:cViewPr varScale="1">
        <p:scale>
          <a:sx n="105" d="100"/>
          <a:sy n="105" d="100"/>
        </p:scale>
        <p:origin x="138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59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140AF-5B04-4E4A-A44A-B37D518F0D3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9ACCA-4FD2-AE49-B5D3-7D760660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8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us/pricing/details/active-directory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microsoft.com/en-us/azure/active-directory/fundamentals/active-directory-whati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9ACCA-4FD2-AE49-B5D3-7D760660C1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79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https://azure.microsoft.com/en-us/pricing/details/active-directory/</a:t>
            </a:r>
            <a:r>
              <a:rPr lang="en-US" dirty="0"/>
              <a:t>  for features list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https://docs.microsoft.com/en-us/azure/active-directory/fundamentals/active-directory-whatis</a:t>
            </a:r>
            <a:r>
              <a:rPr lang="en-US" dirty="0"/>
              <a:t> for good info on Basic/P1/P2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9ACCA-4FD2-AE49-B5D3-7D760660C1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2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C9BD-F41E-FE4B-ABE9-2A48301C6A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00C1DE"/>
                </a:solidFill>
                <a:latin typeface="Rajdhani" panose="02000000000000000000" pitchFamily="2" charset="77"/>
                <a:ea typeface="Roboto" panose="02000000000000000000" pitchFamily="2" charset="0"/>
                <a:cs typeface="Rajdhani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C7D83-C4E6-6047-A822-449109CFB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79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7736-7ECB-BF45-BE8A-245566D4F6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C1DE"/>
                </a:solidFill>
                <a:latin typeface="Rajdhani" panose="02000000000000000000" pitchFamily="2" charset="77"/>
                <a:ea typeface="Roboto" panose="02000000000000000000" pitchFamily="2" charset="0"/>
                <a:cs typeface="Rajdhani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214BC-C4A7-F849-B03A-8808D1239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7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B8E4-5808-194C-A0FF-FB9A06D4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4312" y="6240115"/>
            <a:ext cx="489488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C1DE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fld id="{4D9F36C6-A92D-A342-9F84-72A567C6B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766F90-045A-104F-B5D1-BFA23192E3A2}"/>
              </a:ext>
            </a:extLst>
          </p:cNvPr>
          <p:cNvCxnSpPr/>
          <p:nvPr userDrawn="1"/>
        </p:nvCxnSpPr>
        <p:spPr>
          <a:xfrm>
            <a:off x="838200" y="5997844"/>
            <a:ext cx="10515600" cy="0"/>
          </a:xfrm>
          <a:prstGeom prst="line">
            <a:avLst/>
          </a:prstGeom>
          <a:ln>
            <a:solidFill>
              <a:srgbClr val="4B4F5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9D41CEE-4CD5-CB46-BC5F-5E547FDF71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5" y="5799569"/>
            <a:ext cx="3006670" cy="12131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309F61-3552-E045-80AD-8C96E4499B8B}"/>
              </a:ext>
            </a:extLst>
          </p:cNvPr>
          <p:cNvSpPr txBox="1"/>
          <p:nvPr userDrawn="1"/>
        </p:nvSpPr>
        <p:spPr>
          <a:xfrm>
            <a:off x="7455974" y="6284177"/>
            <a:ext cx="3409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4B4F55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WWW.CONCENSUS.COM</a:t>
            </a:r>
          </a:p>
        </p:txBody>
      </p:sp>
    </p:spTree>
    <p:extLst>
      <p:ext uri="{BB962C8B-B14F-4D97-AF65-F5344CB8AC3E}">
        <p14:creationId xmlns:p14="http://schemas.microsoft.com/office/powerpoint/2010/main" val="410660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7736-7ECB-BF45-BE8A-245566D4F6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C1DE"/>
                </a:solidFill>
                <a:latin typeface="Rajdhani" panose="02000000000000000000" pitchFamily="2" charset="77"/>
                <a:ea typeface="Roboto" panose="02000000000000000000" pitchFamily="2" charset="0"/>
                <a:cs typeface="Rajdhani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214BC-C4A7-F849-B03A-8808D1239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8636" cy="39397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B8E4-5808-194C-A0FF-FB9A06D4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4312" y="6240115"/>
            <a:ext cx="489488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C1DE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fld id="{4D9F36C6-A92D-A342-9F84-72A567C6B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766F90-045A-104F-B5D1-BFA23192E3A2}"/>
              </a:ext>
            </a:extLst>
          </p:cNvPr>
          <p:cNvCxnSpPr/>
          <p:nvPr userDrawn="1"/>
        </p:nvCxnSpPr>
        <p:spPr>
          <a:xfrm>
            <a:off x="838200" y="5997844"/>
            <a:ext cx="10515600" cy="0"/>
          </a:xfrm>
          <a:prstGeom prst="line">
            <a:avLst/>
          </a:prstGeom>
          <a:ln>
            <a:solidFill>
              <a:srgbClr val="4B4F5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9D41CEE-4CD5-CB46-BC5F-5E547FDF71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5" y="5799569"/>
            <a:ext cx="3006670" cy="12131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309F61-3552-E045-80AD-8C96E4499B8B}"/>
              </a:ext>
            </a:extLst>
          </p:cNvPr>
          <p:cNvSpPr txBox="1"/>
          <p:nvPr userDrawn="1"/>
        </p:nvSpPr>
        <p:spPr>
          <a:xfrm>
            <a:off x="7455974" y="6284177"/>
            <a:ext cx="3409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4B4F55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WWW.CONCENSUS.COM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25234A-FD24-6943-ACC7-203469B241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5164" y="1825625"/>
            <a:ext cx="5158636" cy="39397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4B4F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098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1349F-D42F-DC46-8CDC-47B7FE15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4312" y="6240115"/>
            <a:ext cx="489488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C1DE"/>
                </a:solidFill>
                <a:latin typeface="Rajdhani" panose="02000000000000000000" pitchFamily="2" charset="77"/>
                <a:cs typeface="Rajdhani" panose="02000000000000000000" pitchFamily="2" charset="77"/>
              </a:defRPr>
            </a:lvl1pPr>
          </a:lstStyle>
          <a:p>
            <a:fld id="{4D9F36C6-A92D-A342-9F84-72A567C6B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75E31-ADF7-5C48-8BB7-4425AC59279E}"/>
              </a:ext>
            </a:extLst>
          </p:cNvPr>
          <p:cNvSpPr txBox="1"/>
          <p:nvPr userDrawn="1"/>
        </p:nvSpPr>
        <p:spPr>
          <a:xfrm>
            <a:off x="7455974" y="6284177"/>
            <a:ext cx="3409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4B4F55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WWW.CONCENSUS.COM</a:t>
            </a:r>
          </a:p>
        </p:txBody>
      </p:sp>
    </p:spTree>
    <p:extLst>
      <p:ext uri="{BB962C8B-B14F-4D97-AF65-F5344CB8AC3E}">
        <p14:creationId xmlns:p14="http://schemas.microsoft.com/office/powerpoint/2010/main" val="354833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BD99BF-E3FA-4F48-B13B-B0EEF7CE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8B739-C168-1B40-9D8F-E0ECA81C8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C9504-F33A-FC4C-92E2-36CC864FF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B0E06-D6C5-2347-899F-1E0DB7A13A23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CF4D6-34F1-D441-A206-63B756955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6EEDA-74AE-A948-A85D-514FF7432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36C6-A92D-A342-9F84-72A567C6B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9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C751-4FD8-BB4C-92F8-9C5F422158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AZURE 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E1E07-6313-DD40-B704-8263285F4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/>
              <a:t>DERRICK KLECKNER, SENIOR SYSTEMS ENGINEER</a:t>
            </a:r>
          </a:p>
        </p:txBody>
      </p:sp>
    </p:spTree>
    <p:extLst>
      <p:ext uri="{BB962C8B-B14F-4D97-AF65-F5344CB8AC3E}">
        <p14:creationId xmlns:p14="http://schemas.microsoft.com/office/powerpoint/2010/main" val="22267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8F3795A-4C30-C040-84AC-3E36EE0C7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2" y="0"/>
            <a:ext cx="500722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823EB-324A-0E4F-A45A-89847441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BC04F3B1-C599-A040-B45A-3E909F4B95BC}"/>
              </a:ext>
            </a:extLst>
          </p:cNvPr>
          <p:cNvSpPr txBox="1">
            <a:spLocks/>
          </p:cNvSpPr>
          <p:nvPr/>
        </p:nvSpPr>
        <p:spPr>
          <a:xfrm>
            <a:off x="643468" y="3442378"/>
            <a:ext cx="3512275" cy="251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Assign Licenses via Dynamic Groups</a:t>
            </a:r>
          </a:p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Provisioning to Applications from the AZURE APP Store</a:t>
            </a:r>
          </a:p>
          <a:p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930CE2-9F3E-C04E-BFB2-E8A58BC313B6}"/>
              </a:ext>
            </a:extLst>
          </p:cNvPr>
          <p:cNvSpPr txBox="1">
            <a:spLocks/>
          </p:cNvSpPr>
          <p:nvPr/>
        </p:nvSpPr>
        <p:spPr>
          <a:xfrm>
            <a:off x="643467" y="1418726"/>
            <a:ext cx="4102703" cy="205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C1DE"/>
                </a:solidFill>
                <a:latin typeface="Rajdhani" panose="02000000000000000000" pitchFamily="2" charset="77"/>
                <a:ea typeface="Roboto" panose="02000000000000000000" pitchFamily="2" charset="0"/>
                <a:cs typeface="Rajdhani" panose="02000000000000000000" pitchFamily="2" charset="77"/>
              </a:defRPr>
            </a:lvl1pPr>
          </a:lstStyle>
          <a:p>
            <a:r>
              <a:rPr lang="en-US" dirty="0"/>
              <a:t>GROUP BASED MANAGEMENT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357DA-6622-430E-A203-011281C04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708" y="469195"/>
            <a:ext cx="6097837" cy="548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4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8F3795A-4C30-C040-84AC-3E36EE0C7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2" y="0"/>
            <a:ext cx="500722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823EB-324A-0E4F-A45A-89847441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BC04F3B1-C599-A040-B45A-3E909F4B95BC}"/>
              </a:ext>
            </a:extLst>
          </p:cNvPr>
          <p:cNvSpPr txBox="1">
            <a:spLocks/>
          </p:cNvSpPr>
          <p:nvPr/>
        </p:nvSpPr>
        <p:spPr>
          <a:xfrm>
            <a:off x="643468" y="3442378"/>
            <a:ext cx="3512275" cy="251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Authentication Methods</a:t>
            </a:r>
          </a:p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Registration</a:t>
            </a:r>
          </a:p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Action</a:t>
            </a:r>
          </a:p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Write Back</a:t>
            </a:r>
          </a:p>
          <a:p>
            <a:endParaRPr lang="en-US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930CE2-9F3E-C04E-BFB2-E8A58BC313B6}"/>
              </a:ext>
            </a:extLst>
          </p:cNvPr>
          <p:cNvSpPr txBox="1">
            <a:spLocks/>
          </p:cNvSpPr>
          <p:nvPr/>
        </p:nvSpPr>
        <p:spPr>
          <a:xfrm>
            <a:off x="643467" y="1418726"/>
            <a:ext cx="4102703" cy="205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C1DE"/>
                </a:solidFill>
                <a:latin typeface="Rajdhani" panose="02000000000000000000" pitchFamily="2" charset="77"/>
                <a:ea typeface="Roboto" panose="02000000000000000000" pitchFamily="2" charset="0"/>
                <a:cs typeface="Rajdhani" panose="02000000000000000000" pitchFamily="2" charset="77"/>
              </a:defRPr>
            </a:lvl1pPr>
          </a:lstStyle>
          <a:p>
            <a:r>
              <a:rPr lang="en-US" dirty="0"/>
              <a:t>SELF-SERVICE PASSWORD RESET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085A8-27DE-4734-A6E0-2AEE65CEC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698" y="566737"/>
            <a:ext cx="5959101" cy="542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8F3795A-4C30-C040-84AC-3E36EE0C7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2" y="0"/>
            <a:ext cx="500722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823EB-324A-0E4F-A45A-89847441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BC04F3B1-C599-A040-B45A-3E909F4B95BC}"/>
              </a:ext>
            </a:extLst>
          </p:cNvPr>
          <p:cNvSpPr txBox="1">
            <a:spLocks/>
          </p:cNvSpPr>
          <p:nvPr/>
        </p:nvSpPr>
        <p:spPr>
          <a:xfrm>
            <a:off x="643468" y="3442378"/>
            <a:ext cx="3512275" cy="251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Cloud based MFA</a:t>
            </a:r>
          </a:p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n-US" sz="1600" b="1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rd</a:t>
            </a:r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Party MFA</a:t>
            </a:r>
          </a:p>
          <a:p>
            <a:endParaRPr lang="en-US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930CE2-9F3E-C04E-BFB2-E8A58BC313B6}"/>
              </a:ext>
            </a:extLst>
          </p:cNvPr>
          <p:cNvSpPr txBox="1">
            <a:spLocks/>
          </p:cNvSpPr>
          <p:nvPr/>
        </p:nvSpPr>
        <p:spPr>
          <a:xfrm>
            <a:off x="643467" y="1418726"/>
            <a:ext cx="4102703" cy="205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C1DE"/>
                </a:solidFill>
                <a:latin typeface="Rajdhani" panose="02000000000000000000" pitchFamily="2" charset="77"/>
                <a:ea typeface="Roboto" panose="02000000000000000000" pitchFamily="2" charset="0"/>
                <a:cs typeface="Rajdhani" panose="02000000000000000000" pitchFamily="2" charset="77"/>
              </a:defRPr>
            </a:lvl1pPr>
          </a:lstStyle>
          <a:p>
            <a:r>
              <a:rPr lang="en-US" dirty="0"/>
              <a:t>MULTI-FACTOR AUTHENTICATION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757D6-212C-4B63-A111-E82D3C4DD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305" y="732925"/>
            <a:ext cx="7139078" cy="470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4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8F3795A-4C30-C040-84AC-3E36EE0C7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2" y="0"/>
            <a:ext cx="500722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823EB-324A-0E4F-A45A-89847441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BC04F3B1-C599-A040-B45A-3E909F4B95BC}"/>
              </a:ext>
            </a:extLst>
          </p:cNvPr>
          <p:cNvSpPr txBox="1">
            <a:spLocks/>
          </p:cNvSpPr>
          <p:nvPr/>
        </p:nvSpPr>
        <p:spPr>
          <a:xfrm>
            <a:off x="643468" y="3442378"/>
            <a:ext cx="3795182" cy="251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Derrick.Kleckner@concensus.com</a:t>
            </a:r>
          </a:p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www.concensus.com/events</a:t>
            </a:r>
          </a:p>
          <a:p>
            <a:endParaRPr lang="en-US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930CE2-9F3E-C04E-BFB2-E8A58BC313B6}"/>
              </a:ext>
            </a:extLst>
          </p:cNvPr>
          <p:cNvSpPr txBox="1">
            <a:spLocks/>
          </p:cNvSpPr>
          <p:nvPr/>
        </p:nvSpPr>
        <p:spPr>
          <a:xfrm>
            <a:off x="643467" y="1418726"/>
            <a:ext cx="4102703" cy="205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C1DE"/>
                </a:solidFill>
                <a:latin typeface="Rajdhani" panose="02000000000000000000" pitchFamily="2" charset="77"/>
                <a:ea typeface="Roboto" panose="02000000000000000000" pitchFamily="2" charset="0"/>
                <a:cs typeface="Rajdhani" panose="02000000000000000000" pitchFamily="2" charset="77"/>
              </a:defRPr>
            </a:lvl1pPr>
          </a:lstStyle>
          <a:p>
            <a:r>
              <a:rPr lang="en-US" dirty="0"/>
              <a:t>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86CF3F-76BC-4400-8AAE-6B739890007F}"/>
              </a:ext>
            </a:extLst>
          </p:cNvPr>
          <p:cNvSpPr txBox="1">
            <a:spLocks/>
          </p:cNvSpPr>
          <p:nvPr/>
        </p:nvSpPr>
        <p:spPr>
          <a:xfrm>
            <a:off x="8303081" y="1"/>
            <a:ext cx="2936420" cy="141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C1DE"/>
                </a:solidFill>
                <a:latin typeface="Rajdhani" panose="02000000000000000000" pitchFamily="2" charset="77"/>
                <a:ea typeface="Roboto" panose="02000000000000000000" pitchFamily="2" charset="0"/>
                <a:cs typeface="Rajdhani" panose="02000000000000000000" pitchFamily="2" charset="77"/>
              </a:defRPr>
            </a:lvl1pPr>
          </a:lstStyle>
          <a:p>
            <a:r>
              <a:rPr lang="en-US" dirty="0"/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ED1A9-4047-6D4A-ACAE-883DEF33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90786-38F9-FA48-AC0C-0A488285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34071F-FE36-4051-A6C9-5E9D94D9F940}"/>
              </a:ext>
            </a:extLst>
          </p:cNvPr>
          <p:cNvGrpSpPr/>
          <p:nvPr/>
        </p:nvGrpSpPr>
        <p:grpSpPr>
          <a:xfrm>
            <a:off x="876300" y="1862833"/>
            <a:ext cx="10439400" cy="3299405"/>
            <a:chOff x="1724626" y="1792905"/>
            <a:chExt cx="8436819" cy="263640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15FB80-840D-DE44-9C2A-7155658FC0D0}"/>
                </a:ext>
              </a:extLst>
            </p:cNvPr>
            <p:cNvSpPr/>
            <p:nvPr/>
          </p:nvSpPr>
          <p:spPr>
            <a:xfrm>
              <a:off x="2489644" y="3839053"/>
              <a:ext cx="6967492" cy="590261"/>
            </a:xfrm>
            <a:prstGeom prst="rect">
              <a:avLst/>
            </a:prstGeom>
            <a:solidFill>
              <a:srgbClr val="00C1D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Rajdhani" panose="02000000000000000000" pitchFamily="2" charset="77"/>
                  <a:ea typeface="Roboto" panose="02000000000000000000" pitchFamily="2" charset="0"/>
                  <a:cs typeface="Rajdhani" panose="02000000000000000000" pitchFamily="2" charset="77"/>
                </a:rPr>
                <a:t>SALES, SERVICES, AND SUPPORT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DABEDF-8FF8-4467-B960-D9FF77304DE1}"/>
                </a:ext>
              </a:extLst>
            </p:cNvPr>
            <p:cNvGrpSpPr/>
            <p:nvPr/>
          </p:nvGrpSpPr>
          <p:grpSpPr>
            <a:xfrm>
              <a:off x="1724626" y="1792905"/>
              <a:ext cx="8436819" cy="1950106"/>
              <a:chOff x="305342" y="2519208"/>
              <a:chExt cx="8436819" cy="195010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C8CD450-83D1-4B24-8089-286EBBB274F1}"/>
                  </a:ext>
                </a:extLst>
              </p:cNvPr>
              <p:cNvSpPr/>
              <p:nvPr/>
            </p:nvSpPr>
            <p:spPr>
              <a:xfrm>
                <a:off x="305342" y="3879053"/>
                <a:ext cx="2716100" cy="590261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4B4F54"/>
                    </a:solidFill>
                    <a:latin typeface="Rajdhani" panose="02000000000000000000" pitchFamily="2" charset="77"/>
                    <a:ea typeface="Roboto" panose="02000000000000000000" pitchFamily="2" charset="0"/>
                    <a:cs typeface="Rajdhani" panose="02000000000000000000" pitchFamily="2" charset="77"/>
                  </a:rPr>
                  <a:t>IDENTITY &amp; ACCESS</a:t>
                </a:r>
                <a:br>
                  <a:rPr lang="en-US" sz="2000" b="1" dirty="0">
                    <a:solidFill>
                      <a:srgbClr val="4B4F54"/>
                    </a:solidFill>
                    <a:latin typeface="Rajdhani" panose="02000000000000000000" pitchFamily="2" charset="77"/>
                    <a:ea typeface="Roboto" panose="02000000000000000000" pitchFamily="2" charset="0"/>
                    <a:cs typeface="Rajdhani" panose="02000000000000000000" pitchFamily="2" charset="77"/>
                  </a:rPr>
                </a:br>
                <a:r>
                  <a:rPr lang="en-US" sz="2000" b="1" dirty="0">
                    <a:solidFill>
                      <a:srgbClr val="4B4F54"/>
                    </a:solidFill>
                    <a:latin typeface="Rajdhani" panose="02000000000000000000" pitchFamily="2" charset="77"/>
                    <a:ea typeface="Roboto" panose="02000000000000000000" pitchFamily="2" charset="0"/>
                    <a:cs typeface="Rajdhani" panose="02000000000000000000" pitchFamily="2" charset="77"/>
                  </a:rPr>
                  <a:t>MANAGEMENT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D2F29E-5ED4-44E5-AB8E-779B62011EB1}"/>
                  </a:ext>
                </a:extLst>
              </p:cNvPr>
              <p:cNvSpPr/>
              <p:nvPr/>
            </p:nvSpPr>
            <p:spPr>
              <a:xfrm>
                <a:off x="6026061" y="3879053"/>
                <a:ext cx="2716100" cy="590261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4B4F54"/>
                    </a:solidFill>
                    <a:latin typeface="Rajdhani" panose="02000000000000000000" pitchFamily="2" charset="77"/>
                    <a:ea typeface="Roboto" panose="02000000000000000000" pitchFamily="2" charset="0"/>
                    <a:cs typeface="Rajdhani" panose="02000000000000000000" pitchFamily="2" charset="77"/>
                  </a:rPr>
                  <a:t>CLOUD SERVICES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7C0D60-B731-45DC-9FC9-6B36E982EE25}"/>
                  </a:ext>
                </a:extLst>
              </p:cNvPr>
              <p:cNvSpPr/>
              <p:nvPr/>
            </p:nvSpPr>
            <p:spPr>
              <a:xfrm>
                <a:off x="3131171" y="3879053"/>
                <a:ext cx="2716100" cy="590261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4B4F54"/>
                    </a:solidFill>
                    <a:latin typeface="Rajdhani" panose="02000000000000000000" pitchFamily="2" charset="77"/>
                    <a:ea typeface="Roboto" panose="02000000000000000000" pitchFamily="2" charset="0"/>
                    <a:cs typeface="Rajdhani" panose="02000000000000000000" pitchFamily="2" charset="77"/>
                  </a:rPr>
                  <a:t>CYBERSECURITY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B596ED5-972D-F047-9ADA-181255430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62830" y="2541720"/>
                <a:ext cx="1461353" cy="115477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0F628E3-7216-F149-B496-E45F82A69B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0359" y="2571746"/>
                <a:ext cx="1182940" cy="106753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544592B-BD27-7343-8FF9-21CD6E299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0370" y="2519208"/>
                <a:ext cx="1307482" cy="122380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1998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40F59F-A169-E347-8E43-79C76C4D8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400" y="950939"/>
            <a:ext cx="6819132" cy="51546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80918D-8F25-A24D-A0E1-C944028DE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70" y="0"/>
            <a:ext cx="1066800" cy="116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F3795A-4C30-C040-84AC-3E36EE0C7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2" y="0"/>
            <a:ext cx="500722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823EB-324A-0E4F-A45A-89847441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BC04F3B1-C599-A040-B45A-3E909F4B95BC}"/>
              </a:ext>
            </a:extLst>
          </p:cNvPr>
          <p:cNvSpPr txBox="1">
            <a:spLocks/>
          </p:cNvSpPr>
          <p:nvPr/>
        </p:nvSpPr>
        <p:spPr>
          <a:xfrm>
            <a:off x="643468" y="3442378"/>
            <a:ext cx="3512275" cy="251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Consulting and Support</a:t>
            </a:r>
          </a:p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Migrations</a:t>
            </a:r>
          </a:p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Identity as a Service</a:t>
            </a:r>
          </a:p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Security and Compliance</a:t>
            </a:r>
          </a:p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Hosting</a:t>
            </a:r>
          </a:p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Backup and Disaster Recovery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930CE2-9F3E-C04E-BFB2-E8A58BC313B6}"/>
              </a:ext>
            </a:extLst>
          </p:cNvPr>
          <p:cNvSpPr txBox="1">
            <a:spLocks/>
          </p:cNvSpPr>
          <p:nvPr/>
        </p:nvSpPr>
        <p:spPr>
          <a:xfrm>
            <a:off x="643467" y="1418726"/>
            <a:ext cx="4102703" cy="205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C1DE"/>
                </a:solidFill>
                <a:latin typeface="Rajdhani" panose="02000000000000000000" pitchFamily="2" charset="77"/>
                <a:ea typeface="Roboto" panose="02000000000000000000" pitchFamily="2" charset="0"/>
                <a:cs typeface="Rajdhani" panose="02000000000000000000" pitchFamily="2" charset="77"/>
              </a:defRPr>
            </a:lvl1pPr>
          </a:lstStyle>
          <a:p>
            <a:r>
              <a:rPr lang="en-US" dirty="0"/>
              <a:t>CLOUD SERVICES</a:t>
            </a:r>
            <a:br>
              <a:rPr lang="en-US" dirty="0"/>
            </a:br>
            <a:r>
              <a:rPr lang="en-US" sz="2400" dirty="0">
                <a:solidFill>
                  <a:schemeClr val="bg1"/>
                </a:solidFill>
              </a:rPr>
              <a:t>DYNAMIC AND SCALABLE SERVICES AND RESOURCES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1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A7D682D-1AA1-8440-81DA-689E1592D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800" y="800802"/>
            <a:ext cx="6444000" cy="52831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E20DDE-7DFC-6942-A2EF-BED2C750D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70" y="0"/>
            <a:ext cx="1066800" cy="116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F3795A-4C30-C040-84AC-3E36EE0C7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2" y="0"/>
            <a:ext cx="500722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823EB-324A-0E4F-A45A-89847441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BC04F3B1-C599-A040-B45A-3E909F4B95BC}"/>
              </a:ext>
            </a:extLst>
          </p:cNvPr>
          <p:cNvSpPr txBox="1">
            <a:spLocks/>
          </p:cNvSpPr>
          <p:nvPr/>
        </p:nvSpPr>
        <p:spPr>
          <a:xfrm>
            <a:off x="643468" y="3442378"/>
            <a:ext cx="4018289" cy="251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Top Tier Partnerships with Multiple Vendors</a:t>
            </a:r>
          </a:p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Expert Level Architects and Engineers</a:t>
            </a:r>
          </a:p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Experience in many verticals</a:t>
            </a:r>
          </a:p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Strategy, Roadmaps, Product Selection, Architecture and Design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930CE2-9F3E-C04E-BFB2-E8A58BC313B6}"/>
              </a:ext>
            </a:extLst>
          </p:cNvPr>
          <p:cNvSpPr txBox="1">
            <a:spLocks/>
          </p:cNvSpPr>
          <p:nvPr/>
        </p:nvSpPr>
        <p:spPr>
          <a:xfrm>
            <a:off x="643468" y="1146043"/>
            <a:ext cx="3710168" cy="205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C1DE"/>
                </a:solidFill>
                <a:latin typeface="Rajdhani" panose="02000000000000000000" pitchFamily="2" charset="77"/>
                <a:ea typeface="Roboto" panose="02000000000000000000" pitchFamily="2" charset="0"/>
                <a:cs typeface="Rajdhani" panose="02000000000000000000" pitchFamily="2" charset="77"/>
              </a:defRPr>
            </a:lvl1pPr>
          </a:lstStyle>
          <a:p>
            <a:r>
              <a:rPr lang="en-US" dirty="0"/>
              <a:t>IDENTITY AND ACCESS MANAGEMENT</a:t>
            </a:r>
            <a:br>
              <a:rPr lang="en-US" dirty="0"/>
            </a:br>
            <a:r>
              <a:rPr lang="en-US" sz="2400" dirty="0">
                <a:solidFill>
                  <a:schemeClr val="bg1"/>
                </a:solidFill>
              </a:rPr>
              <a:t>IDENTITY POWERED SECURITY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4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4334C1-5293-2744-8C27-1D15C3C09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0" y="951520"/>
            <a:ext cx="6609600" cy="47211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CA4A9-EE28-A94E-859C-1047017B9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832" y="0"/>
            <a:ext cx="1066800" cy="116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F3795A-4C30-C040-84AC-3E36EE0C7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2" y="0"/>
            <a:ext cx="500722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823EB-324A-0E4F-A45A-89847441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BC04F3B1-C599-A040-B45A-3E909F4B95BC}"/>
              </a:ext>
            </a:extLst>
          </p:cNvPr>
          <p:cNvSpPr txBox="1">
            <a:spLocks/>
          </p:cNvSpPr>
          <p:nvPr/>
        </p:nvSpPr>
        <p:spPr>
          <a:xfrm>
            <a:off x="643468" y="3557246"/>
            <a:ext cx="4012679" cy="251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Multi-Layered approach for small business to large enterprise</a:t>
            </a:r>
          </a:p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Top Tier Partnerships with Multiple Vendors</a:t>
            </a:r>
          </a:p>
          <a:p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Identity Centered Approach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930CE2-9F3E-C04E-BFB2-E8A58BC313B6}"/>
              </a:ext>
            </a:extLst>
          </p:cNvPr>
          <p:cNvSpPr txBox="1">
            <a:spLocks/>
          </p:cNvSpPr>
          <p:nvPr/>
        </p:nvSpPr>
        <p:spPr>
          <a:xfrm>
            <a:off x="498361" y="1378401"/>
            <a:ext cx="4012679" cy="205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C1DE"/>
                </a:solidFill>
                <a:latin typeface="Rajdhani" panose="02000000000000000000" pitchFamily="2" charset="77"/>
                <a:ea typeface="Roboto" panose="02000000000000000000" pitchFamily="2" charset="0"/>
                <a:cs typeface="Rajdhani" panose="02000000000000000000" pitchFamily="2" charset="77"/>
              </a:defRPr>
            </a:lvl1pPr>
          </a:lstStyle>
          <a:p>
            <a:r>
              <a:rPr lang="en-US" dirty="0"/>
              <a:t>CYBERSECURITY</a:t>
            </a:r>
            <a:br>
              <a:rPr lang="en-US" dirty="0"/>
            </a:br>
            <a:r>
              <a:rPr lang="en-US" sz="2400" dirty="0">
                <a:solidFill>
                  <a:schemeClr val="bg1"/>
                </a:solidFill>
              </a:rPr>
              <a:t>BALANCE USER CONVENIENCE WITH REDUCED ORGANIZATIONAL RISK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772D-EE8E-4123-8ECA-781E2D3B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TODAYS TOPICS – Azure AD Premium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1AE1C-E036-4767-863C-8C1893CA9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/>
              <a:t>What is Azure AD Premium (Azure Basic/P1/P2)</a:t>
            </a:r>
          </a:p>
          <a:p>
            <a:r>
              <a:rPr lang="en-US" sz="4000" dirty="0"/>
              <a:t>Why do I want Premium Features?</a:t>
            </a:r>
          </a:p>
          <a:p>
            <a:pPr lvl="1"/>
            <a:r>
              <a:rPr lang="en-US" sz="3600" dirty="0"/>
              <a:t>P1 – Features</a:t>
            </a:r>
          </a:p>
          <a:p>
            <a:pPr lvl="1"/>
            <a:r>
              <a:rPr lang="en-US" sz="3600" dirty="0"/>
              <a:t>P2 – Features</a:t>
            </a:r>
          </a:p>
          <a:p>
            <a:r>
              <a:rPr lang="en-US" sz="4000" dirty="0"/>
              <a:t>How do I implement some of the top features?</a:t>
            </a:r>
          </a:p>
          <a:p>
            <a:pPr lvl="1"/>
            <a:r>
              <a:rPr lang="en-US" sz="3600" dirty="0"/>
              <a:t>Demos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9EA5A-3D5D-4444-BB4E-702511BC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7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C4B8-A951-4E86-8526-B851E7ED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D3F11-D7CE-4000-934F-C7B36D672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“Azure Active Directory (Azure AD) is Microsoft’s cloud-based identity and access management service. Azure AD helps your employees sign in and access resources”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200A2-2D1F-404E-8DFD-8CF2660C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E3FD9-6F93-4083-B09B-04DF33AF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AD FEATURE COMPARISON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A9E3F5D-6B83-4AE9-BCC0-BC241F0ED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898314"/>
              </p:ext>
            </p:extLst>
          </p:nvPr>
        </p:nvGraphicFramePr>
        <p:xfrm>
          <a:off x="838200" y="1428750"/>
          <a:ext cx="10515600" cy="4531233"/>
        </p:xfrm>
        <a:graphic>
          <a:graphicData uri="http://schemas.openxmlformats.org/drawingml/2006/table">
            <a:tbl>
              <a:tblPr firstRow="1" bandRow="1"/>
              <a:tblGrid>
                <a:gridCol w="5524032">
                  <a:extLst>
                    <a:ext uri="{9D8B030D-6E8A-4147-A177-3AD203B41FA5}">
                      <a16:colId xmlns:a16="http://schemas.microsoft.com/office/drawing/2014/main" val="2078874280"/>
                    </a:ext>
                  </a:extLst>
                </a:gridCol>
                <a:gridCol w="1249842">
                  <a:extLst>
                    <a:ext uri="{9D8B030D-6E8A-4147-A177-3AD203B41FA5}">
                      <a16:colId xmlns:a16="http://schemas.microsoft.com/office/drawing/2014/main" val="2755651330"/>
                    </a:ext>
                  </a:extLst>
                </a:gridCol>
                <a:gridCol w="1258753">
                  <a:extLst>
                    <a:ext uri="{9D8B030D-6E8A-4147-A177-3AD203B41FA5}">
                      <a16:colId xmlns:a16="http://schemas.microsoft.com/office/drawing/2014/main" val="3756112293"/>
                    </a:ext>
                  </a:extLst>
                </a:gridCol>
                <a:gridCol w="1242043">
                  <a:extLst>
                    <a:ext uri="{9D8B030D-6E8A-4147-A177-3AD203B41FA5}">
                      <a16:colId xmlns:a16="http://schemas.microsoft.com/office/drawing/2014/main" val="1691760017"/>
                    </a:ext>
                  </a:extLst>
                </a:gridCol>
                <a:gridCol w="1240930">
                  <a:extLst>
                    <a:ext uri="{9D8B030D-6E8A-4147-A177-3AD203B41FA5}">
                      <a16:colId xmlns:a16="http://schemas.microsoft.com/office/drawing/2014/main" val="1303403844"/>
                    </a:ext>
                  </a:extLst>
                </a:gridCol>
              </a:tblGrid>
              <a:tr h="300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Feature</a:t>
                      </a:r>
                      <a:endParaRPr lang="en-US" sz="1800" dirty="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4F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</a:t>
                      </a:r>
                      <a:endParaRPr lang="en-US" sz="1800" dirty="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4F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Basic</a:t>
                      </a:r>
                      <a:endParaRPr lang="en-US" sz="1800" dirty="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4F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</a:t>
                      </a:r>
                      <a:endParaRPr lang="en-US" sz="1800" dirty="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4F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</a:t>
                      </a:r>
                      <a:endParaRPr lang="en-US" sz="1800" dirty="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4F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07698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 Limits</a:t>
                      </a:r>
                      <a:endParaRPr lang="en-US" sz="2400" b="1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500,000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unlimited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unlimited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unlimited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4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616480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User and Group Management/device registration</a:t>
                      </a:r>
                      <a:endParaRPr lang="en-US" sz="2400" b="1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971672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Sign-On</a:t>
                      </a:r>
                      <a:endParaRPr lang="en-US" sz="2400" b="1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limited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limited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limit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limit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39163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Premises Directory Sync (Azure AD Sync)</a:t>
                      </a:r>
                      <a:endParaRPr lang="en-US" sz="2400" b="1" dirty="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745579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Group-Based Access Management/Provisioning</a:t>
                      </a:r>
                      <a:endParaRPr lang="en-US" sz="2400" b="1" dirty="0">
                        <a:solidFill>
                          <a:srgbClr val="00C1DE"/>
                        </a:solidFill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Roboto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050176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Self-service password reset (cloud only)</a:t>
                      </a:r>
                      <a:endParaRPr lang="en-US" sz="2400" b="1" dirty="0">
                        <a:solidFill>
                          <a:srgbClr val="00C1DE"/>
                        </a:solidFill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Roboto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681863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Company Branding</a:t>
                      </a:r>
                      <a:endParaRPr lang="en-US" sz="2400" b="1" dirty="0">
                        <a:solidFill>
                          <a:srgbClr val="00C1DE"/>
                        </a:solidFill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Roboto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75164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 Proxy</a:t>
                      </a:r>
                      <a:endParaRPr lang="en-US" sz="2400" b="1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Roboto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176654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Multi-Factor Authentication</a:t>
                      </a:r>
                      <a:endParaRPr lang="en-US" sz="2400" b="1" dirty="0">
                        <a:solidFill>
                          <a:srgbClr val="00C1DE"/>
                        </a:solidFill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Roboto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Roboto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920992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Advanced/Dynamic Groups</a:t>
                      </a:r>
                      <a:endParaRPr lang="en-US" sz="2400" b="1" dirty="0">
                        <a:solidFill>
                          <a:srgbClr val="00C1DE"/>
                        </a:solidFill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Roboto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Roboto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340217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Back (SSPR/Objects)</a:t>
                      </a:r>
                      <a:endParaRPr lang="en-US" sz="2400" b="1" dirty="0">
                        <a:solidFill>
                          <a:srgbClr val="00C1DE"/>
                        </a:solidFill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Roboto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Roboto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557474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Microsoft Identity Manager</a:t>
                      </a:r>
                      <a:endParaRPr lang="en-US" sz="2400" b="1" dirty="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Roboto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Roboto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806083"/>
                  </a:ext>
                </a:extLst>
              </a:tr>
              <a:tr h="1689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Risked Based Conditional Access</a:t>
                      </a:r>
                      <a:endParaRPr lang="en-US" sz="2400" b="1" dirty="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Roboto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Roboto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Roboto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173377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Privileged Identity Management</a:t>
                      </a:r>
                      <a:endParaRPr lang="en-US" sz="2400" b="1" dirty="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Roboto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Roboto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Roboto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cap="small" spc="25" dirty="0">
                          <a:solidFill>
                            <a:srgbClr val="00C1DE"/>
                          </a:solidFill>
                          <a:effectLst/>
                          <a:latin typeface="Robo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effectLst/>
                        <a:latin typeface="Robo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B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33396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94E02-A9EE-40F0-9F0A-B62259FF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74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8F3795A-4C30-C040-84AC-3E36EE0C7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2" y="0"/>
            <a:ext cx="500722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823EB-324A-0E4F-A45A-89847441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36C6-A92D-A342-9F84-72A567C6B36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BC04F3B1-C599-A040-B45A-3E909F4B95BC}"/>
              </a:ext>
            </a:extLst>
          </p:cNvPr>
          <p:cNvSpPr txBox="1">
            <a:spLocks/>
          </p:cNvSpPr>
          <p:nvPr/>
        </p:nvSpPr>
        <p:spPr>
          <a:xfrm>
            <a:off x="643468" y="3442378"/>
            <a:ext cx="3512275" cy="251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Personalize your organization login screen helps prevent phishing attacks</a:t>
            </a:r>
          </a:p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 Logo and Colors</a:t>
            </a:r>
          </a:p>
          <a:p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930CE2-9F3E-C04E-BFB2-E8A58BC313B6}"/>
              </a:ext>
            </a:extLst>
          </p:cNvPr>
          <p:cNvSpPr txBox="1">
            <a:spLocks/>
          </p:cNvSpPr>
          <p:nvPr/>
        </p:nvSpPr>
        <p:spPr>
          <a:xfrm>
            <a:off x="643467" y="1418726"/>
            <a:ext cx="4102703" cy="205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C1DE"/>
                </a:solidFill>
                <a:latin typeface="Rajdhani" panose="02000000000000000000" pitchFamily="2" charset="77"/>
                <a:ea typeface="Roboto" panose="02000000000000000000" pitchFamily="2" charset="0"/>
                <a:cs typeface="Rajdhani" panose="02000000000000000000" pitchFamily="2" charset="77"/>
              </a:defRPr>
            </a:lvl1pPr>
          </a:lstStyle>
          <a:p>
            <a:r>
              <a:rPr lang="en-US" dirty="0"/>
              <a:t>COMPANY BRANDING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5953D5-DDD2-4137-AC09-2F0627A21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025" y="485775"/>
            <a:ext cx="61341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28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ensus Custom Color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C2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</TotalTime>
  <Words>396</Words>
  <Application>Microsoft Office PowerPoint</Application>
  <PresentationFormat>Widescreen</PresentationFormat>
  <Paragraphs>125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Rajdhani</vt:lpstr>
      <vt:lpstr>Roboto</vt:lpstr>
      <vt:lpstr>Office Theme</vt:lpstr>
      <vt:lpstr>INTRODUCTION TO AZURE AD</vt:lpstr>
      <vt:lpstr>WHAT WE DO</vt:lpstr>
      <vt:lpstr>PowerPoint Presentation</vt:lpstr>
      <vt:lpstr>PowerPoint Presentation</vt:lpstr>
      <vt:lpstr>PowerPoint Presentation</vt:lpstr>
      <vt:lpstr>TODAYS TOPICS – Azure AD Premium</vt:lpstr>
      <vt:lpstr>AZURE AD</vt:lpstr>
      <vt:lpstr>AZURE AD FEATURE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CONCENSUS 2019</dc:title>
  <dc:creator>Kevin Hein</dc:creator>
  <cp:lastModifiedBy>Derrick Kleckner</cp:lastModifiedBy>
  <cp:revision>26</cp:revision>
  <cp:lastPrinted>2019-04-15T17:30:21Z</cp:lastPrinted>
  <dcterms:created xsi:type="dcterms:W3CDTF">2019-04-08T14:35:18Z</dcterms:created>
  <dcterms:modified xsi:type="dcterms:W3CDTF">2019-05-03T20:02:11Z</dcterms:modified>
</cp:coreProperties>
</file>